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1" r:id="rId4"/>
    <p:sldId id="289" r:id="rId5"/>
    <p:sldId id="287" r:id="rId6"/>
    <p:sldId id="259" r:id="rId7"/>
    <p:sldId id="292" r:id="rId8"/>
    <p:sldId id="280" r:id="rId9"/>
    <p:sldId id="281" r:id="rId10"/>
    <p:sldId id="282" r:id="rId11"/>
    <p:sldId id="283" r:id="rId12"/>
    <p:sldId id="284" r:id="rId13"/>
    <p:sldId id="285" r:id="rId14"/>
    <p:sldId id="290" r:id="rId15"/>
    <p:sldId id="293" r:id="rId16"/>
    <p:sldId id="294" r:id="rId17"/>
    <p:sldId id="295" r:id="rId18"/>
    <p:sldId id="296" r:id="rId19"/>
    <p:sldId id="297" r:id="rId20"/>
    <p:sldId id="298" r:id="rId21"/>
    <p:sldId id="303" r:id="rId22"/>
    <p:sldId id="299" r:id="rId23"/>
    <p:sldId id="300" r:id="rId24"/>
    <p:sldId id="301" r:id="rId25"/>
    <p:sldId id="302" r:id="rId26"/>
    <p:sldId id="304" r:id="rId27"/>
    <p:sldId id="286" r:id="rId28"/>
    <p:sldId id="279" r:id="rId29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CC"/>
    <a:srgbClr val="03136A"/>
    <a:srgbClr val="35759D"/>
    <a:srgbClr val="35B19D"/>
    <a:srgbClr val="000000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0" autoAdjust="0"/>
    <p:restoredTop sz="93973" autoAdjust="0"/>
  </p:normalViewPr>
  <p:slideViewPr>
    <p:cSldViewPr>
      <p:cViewPr varScale="1">
        <p:scale>
          <a:sx n="86" d="100"/>
          <a:sy n="86" d="100"/>
        </p:scale>
        <p:origin x="1493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B9B04C1F-DE16-4215-AABF-96FBB372E07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915A798E-7037-466B-957C-A4C55B2814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C900D6B5-3AD6-4BA3-B62B-C47C428D4FA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C70F9D93-ABC0-45FD-A553-6ABAFEF858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FD23D81D-EF69-4B39-866A-6C19118D7F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CF674E57-06A9-4DDA-A08E-BAF8BD6F7D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FB7D8B-0AFD-47A8-BFC2-EA0EFB354704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50E964-D5E9-47EF-A8B7-ABDCB61E3E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E09D0-70F9-4117-8118-905431620EC3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00961168-8ABC-41A6-9BDE-6489F00943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38878008-BBF2-420B-A9A3-F9007A874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4264936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608920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4113327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3950258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257742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399831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80824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740530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75000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09249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550462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850209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3415061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79415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288675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582252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490411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565636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758A15F-3736-47D1-9628-8BC25D3521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83CB49-9909-4ED8-B8BE-0608B1C7C6EC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47FC6717-1F58-44DB-B494-2AE72DAE0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191D2DB4-87AD-4B63-89A7-BAFF015D0B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427835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207540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303732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C8C8-FAD5-44F8-99F1-AEABD23562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26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302127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/>
          </a:p>
        </p:txBody>
      </p:sp>
    </p:spTree>
    <p:extLst>
      <p:ext uri="{BB962C8B-B14F-4D97-AF65-F5344CB8AC3E}">
        <p14:creationId xmlns:p14="http://schemas.microsoft.com/office/powerpoint/2010/main" val="1657260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33C647-9759-4A83-864B-0A53F2D3A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4D3EE-B46A-43C9-9A05-7C20C3E05251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58B1AE60-C105-4080-B3E6-1D8B8D5DE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65997923-555E-48A1-A293-02557DD65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zh-TW" dirty="0"/>
          </a:p>
        </p:txBody>
      </p:sp>
    </p:spTree>
    <p:extLst>
      <p:ext uri="{BB962C8B-B14F-4D97-AF65-F5344CB8AC3E}">
        <p14:creationId xmlns:p14="http://schemas.microsoft.com/office/powerpoint/2010/main" val="274374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628640D-039B-4FFC-810A-7AC2F5BD5E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1025" y="2162175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altLang="zh-TW" noProof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E08CD267-BEA2-4989-B9BA-45FFFE1AEF4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81025" y="2847975"/>
            <a:ext cx="7772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按一下以編輯母片子標題樣式</a:t>
            </a:r>
            <a:endParaRPr lang="en-US" altLang="zh-TW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6BC2F-B2D8-4665-9944-B1B04403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BA7149-2F35-439D-8255-E1414CF59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9822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28619D1-7074-478D-B260-267021B88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77000" y="1676400"/>
            <a:ext cx="1828800" cy="4876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8E6699-998D-42A4-ABFD-CC0BC20A6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676400"/>
            <a:ext cx="5334000" cy="4876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2486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2E5D4-9DFE-44DE-91E7-85FABE1A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54930B-593F-48EE-9E54-F57DF2D9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186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65DDB-A99C-4EB7-9BF8-96186652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46173F-015C-43DE-8E8F-5BADC672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4802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88036A-AFCF-40EC-BFB3-C514B655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931876-BA74-4A0E-BC36-09233002B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2682879"/>
            <a:ext cx="3581400" cy="38703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D79717-45ED-4348-9FAB-9A4730E6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400" y="2682879"/>
            <a:ext cx="3581400" cy="38703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83544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29708-42DF-4FB0-8786-7E78B15A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D3551B-469C-401F-994F-C5CBC8EE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84F37D-8204-4FAE-82F5-9AB6CDEB7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2861E7F-2018-48A1-9549-318E9F303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E0F8F7A-5795-45BA-9AD5-5BB05B575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38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BC045-1048-4371-B621-4627C097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566949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63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33521-49D2-404A-93B8-0DA2D43A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3ABF-7111-4ACF-B3C5-17CD2519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1316C4-7F6A-466E-AF5D-8435A75EC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3518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E10713-FF78-4833-9775-BC86FD84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3EB1F2A-5DD3-477F-BEDA-155AB84E7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851AA5-AD3C-495E-8B05-1A5552C52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35438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ADBD557-A76D-4655-B8BF-5FA27D413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6764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2275419-C9FD-4F5F-BA2C-16964DC94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682879"/>
            <a:ext cx="7315200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6.sv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40F65DF4-B0A1-4980-B40F-B44DA05D81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0410" y="2636912"/>
            <a:ext cx="8143180" cy="6858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Ark Hualien: the Spaceship of the COSMOS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9D41B-D5A5-4E6E-A899-DC5BEC9E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3535289"/>
            <a:ext cx="4427984" cy="104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Team Name: Ark Hualien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Topic: </a:t>
            </a:r>
            <a:r>
              <a:rPr lang="zh-TW" altLang="en-US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火星之旅：你能讓你的組員活著嗎？</a:t>
            </a:r>
            <a:endParaRPr lang="en-US" altLang="zh-TW" sz="1400" dirty="0"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Team Members: </a:t>
            </a:r>
            <a:r>
              <a:rPr lang="zh-TW" altLang="en-US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陳彥全、洪裕翔、鍾安</a:t>
            </a:r>
            <a:endParaRPr lang="en-US" altLang="zh-TW" sz="1400" dirty="0"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en-US" sz="1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　　、張允昇、劉子雍</a:t>
            </a:r>
            <a:endParaRPr lang="en-US" altLang="zh-TW" sz="1400" dirty="0"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endParaRPr lang="en-US" altLang="zh-TW" sz="1400" dirty="0"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A322FFB-A18B-4CF8-A881-8BB68048B03A}"/>
              </a:ext>
            </a:extLst>
          </p:cNvPr>
          <p:cNvSpPr txBox="1">
            <a:spLocks/>
          </p:cNvSpPr>
          <p:nvPr/>
        </p:nvSpPr>
        <p:spPr>
          <a:xfrm>
            <a:off x="-685800" y="35582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目標客群</a:t>
            </a:r>
          </a:p>
        </p:txBody>
      </p:sp>
    </p:spTree>
    <p:extLst>
      <p:ext uri="{BB962C8B-B14F-4D97-AF65-F5344CB8AC3E}">
        <p14:creationId xmlns:p14="http://schemas.microsoft.com/office/powerpoint/2010/main" val="5930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4" name="右大括弧 3">
            <a:extLst>
              <a:ext uri="{FF2B5EF4-FFF2-40B4-BE49-F238E27FC236}">
                <a16:creationId xmlns:a16="http://schemas.microsoft.com/office/drawing/2014/main" id="{9E47F903-851D-425A-BB9C-B69B270E5719}"/>
              </a:ext>
            </a:extLst>
          </p:cNvPr>
          <p:cNvSpPr/>
          <p:nvPr/>
        </p:nvSpPr>
        <p:spPr>
          <a:xfrm rot="16200000">
            <a:off x="4463989" y="1209389"/>
            <a:ext cx="216022" cy="4943285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3ED4892-EAD4-41D4-A9D5-E7DF25259D12}"/>
              </a:ext>
            </a:extLst>
          </p:cNvPr>
          <p:cNvSpPr txBox="1"/>
          <p:nvPr/>
        </p:nvSpPr>
        <p:spPr>
          <a:xfrm>
            <a:off x="1150790" y="3902464"/>
            <a:ext cx="189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教育者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AB1D4E-B605-4CDE-BB9D-ABA0BC7DF413}"/>
              </a:ext>
            </a:extLst>
          </p:cNvPr>
          <p:cNvSpPr txBox="1"/>
          <p:nvPr/>
        </p:nvSpPr>
        <p:spPr>
          <a:xfrm>
            <a:off x="6381290" y="3902463"/>
            <a:ext cx="132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學子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03BFBFA-B5F2-4CBA-8C1B-07E026B2D871}"/>
              </a:ext>
            </a:extLst>
          </p:cNvPr>
          <p:cNvSpPr txBox="1">
            <a:spLocks/>
          </p:cNvSpPr>
          <p:nvPr/>
        </p:nvSpPr>
        <p:spPr>
          <a:xfrm>
            <a:off x="-685800" y="2576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目標客群</a:t>
            </a:r>
          </a:p>
        </p:txBody>
      </p:sp>
    </p:spTree>
    <p:extLst>
      <p:ext uri="{BB962C8B-B14F-4D97-AF65-F5344CB8AC3E}">
        <p14:creationId xmlns:p14="http://schemas.microsoft.com/office/powerpoint/2010/main" val="325186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ACC26DD-62FE-4C62-88AB-4CB46A5A8E11}"/>
              </a:ext>
            </a:extLst>
          </p:cNvPr>
          <p:cNvSpPr txBox="1">
            <a:spLocks/>
          </p:cNvSpPr>
          <p:nvPr/>
        </p:nvSpPr>
        <p:spPr>
          <a:xfrm>
            <a:off x="539552" y="2924944"/>
            <a:ext cx="6624736" cy="3625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使學子透過事件享受遊戲，同時知曉資訊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高度擴充性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pPr marL="10287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增加知識量與種類</a:t>
            </a:r>
            <a:endParaRPr lang="en-US" altLang="zh-TW" sz="18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pPr marL="10287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提升遊戲新鮮感</a:t>
            </a:r>
            <a:endParaRPr lang="en-US" altLang="zh-TW" sz="18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pPr marL="1028700" lvl="1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節省開發新教材成本</a:t>
            </a:r>
            <a:endParaRPr lang="en-US" altLang="zh-TW" sz="18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C91D871B-4772-49EA-9961-BEED2AFD3E05}"/>
              </a:ext>
            </a:extLst>
          </p:cNvPr>
          <p:cNvSpPr/>
          <p:nvPr/>
        </p:nvSpPr>
        <p:spPr>
          <a:xfrm rot="16200000">
            <a:off x="10475751" y="-518807"/>
            <a:ext cx="216022" cy="4943285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54BC3A1-D90E-4393-A17D-B5BB5179603B}"/>
              </a:ext>
            </a:extLst>
          </p:cNvPr>
          <p:cNvSpPr txBox="1"/>
          <p:nvPr/>
        </p:nvSpPr>
        <p:spPr>
          <a:xfrm>
            <a:off x="7162552" y="2174268"/>
            <a:ext cx="189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教育者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453408-A75F-45C8-8CCD-67421B94F228}"/>
              </a:ext>
            </a:extLst>
          </p:cNvPr>
          <p:cNvSpPr txBox="1"/>
          <p:nvPr/>
        </p:nvSpPr>
        <p:spPr>
          <a:xfrm>
            <a:off x="12393052" y="2174267"/>
            <a:ext cx="132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學子</a:t>
            </a: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DE0DB10B-CB57-4A7C-9EE3-874C122467EC}"/>
              </a:ext>
            </a:extLst>
          </p:cNvPr>
          <p:cNvSpPr txBox="1">
            <a:spLocks/>
          </p:cNvSpPr>
          <p:nvPr/>
        </p:nvSpPr>
        <p:spPr>
          <a:xfrm>
            <a:off x="5325962" y="8487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目標客群</a:t>
            </a:r>
          </a:p>
        </p:txBody>
      </p:sp>
    </p:spTree>
    <p:extLst>
      <p:ext uri="{BB962C8B-B14F-4D97-AF65-F5344CB8AC3E}">
        <p14:creationId xmlns:p14="http://schemas.microsoft.com/office/powerpoint/2010/main" val="208590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>
            <a:extLst>
              <a:ext uri="{FF2B5EF4-FFF2-40B4-BE49-F238E27FC236}">
                <a16:creationId xmlns:a16="http://schemas.microsoft.com/office/drawing/2014/main" id="{B836AE25-0BA0-4E43-88BE-76B0D59ABFE5}"/>
              </a:ext>
            </a:extLst>
          </p:cNvPr>
          <p:cNvSpPr txBox="1">
            <a:spLocks/>
          </p:cNvSpPr>
          <p:nvPr/>
        </p:nvSpPr>
        <p:spPr>
          <a:xfrm>
            <a:off x="-6517232" y="8367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目標客群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104453D4-7878-44B6-8727-CAD91C1AB737}"/>
              </a:ext>
            </a:extLst>
          </p:cNvPr>
          <p:cNvSpPr/>
          <p:nvPr/>
        </p:nvSpPr>
        <p:spPr>
          <a:xfrm rot="16200000">
            <a:off x="-1367443" y="-567302"/>
            <a:ext cx="216022" cy="4943285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F5E71B-F1F6-4961-9358-8573C7E9E425}"/>
              </a:ext>
            </a:extLst>
          </p:cNvPr>
          <p:cNvSpPr txBox="1"/>
          <p:nvPr/>
        </p:nvSpPr>
        <p:spPr>
          <a:xfrm>
            <a:off x="-4680646" y="2125773"/>
            <a:ext cx="189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教育者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DE0D55-F52B-4F37-8488-C88DD0C37433}"/>
              </a:ext>
            </a:extLst>
          </p:cNvPr>
          <p:cNvSpPr txBox="1"/>
          <p:nvPr/>
        </p:nvSpPr>
        <p:spPr>
          <a:xfrm>
            <a:off x="549858" y="2125776"/>
            <a:ext cx="132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學子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E6DDFDF7-8A8F-46E4-9663-60D0062A5381}"/>
              </a:ext>
            </a:extLst>
          </p:cNvPr>
          <p:cNvSpPr txBox="1">
            <a:spLocks/>
          </p:cNvSpPr>
          <p:nvPr/>
        </p:nvSpPr>
        <p:spPr>
          <a:xfrm>
            <a:off x="691952" y="3077344"/>
            <a:ext cx="6624736" cy="3625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提升可玩性，設計以遊戲角度出發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非從學習中娛樂，而是從娛樂中學習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76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69BD7F8-478E-473B-966C-CE053E0A173D}"/>
              </a:ext>
            </a:extLst>
          </p:cNvPr>
          <p:cNvSpPr txBox="1">
            <a:spLocks/>
          </p:cNvSpPr>
          <p:nvPr/>
        </p:nvSpPr>
        <p:spPr>
          <a:xfrm>
            <a:off x="-774192" y="3558228"/>
            <a:ext cx="1069238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Ark Hualien</a:t>
            </a:r>
            <a:r>
              <a:rPr lang="zh-TW" altLang="en-US" sz="2400" dirty="0">
                <a:solidFill>
                  <a:prstClr val="black"/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是一款兼具兩個目標客群需求的教育遊戲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392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3429000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專題演示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252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34B149-84C1-4B95-8D3D-3F0E6F1D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44824"/>
            <a:ext cx="6588224" cy="408469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37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開始畫面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18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37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選擇角色畫面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B1049C-F0B6-4C99-A75A-741D6FD3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2"/>
            <a:ext cx="6588224" cy="40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CCBA602-CFDF-4FDB-ADA6-8D418F19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3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37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選擇三個角色後，可以進入遊戲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698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6F3022-84E8-4A42-8738-97C2B844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3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37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紅框為上步驟所選的三個角色，可透過方向鍵控制移動方向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1907704" y="2780928"/>
            <a:ext cx="720080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C6F477-E0E5-4236-B28D-4225A245A929}"/>
              </a:ext>
            </a:extLst>
          </p:cNvPr>
          <p:cNvSpPr/>
          <p:nvPr/>
        </p:nvSpPr>
        <p:spPr bwMode="auto">
          <a:xfrm>
            <a:off x="3635896" y="2204864"/>
            <a:ext cx="864096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114BB3-BE5F-4A20-9630-94D051A29A41}"/>
              </a:ext>
            </a:extLst>
          </p:cNvPr>
          <p:cNvSpPr/>
          <p:nvPr/>
        </p:nvSpPr>
        <p:spPr bwMode="auto">
          <a:xfrm>
            <a:off x="3275856" y="3640695"/>
            <a:ext cx="1008112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5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大綱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824955A-AAB9-4353-BFF9-ACD8BBDC1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2732733"/>
            <a:ext cx="6705600" cy="29765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  <a:cs typeface="Times New Roman" panose="02020603050405020304" pitchFamily="18" charset="0"/>
              </a:rPr>
              <a:t>遊戲內容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  <a:cs typeface="Times New Roman" panose="02020603050405020304" pitchFamily="18" charset="0"/>
              </a:rPr>
              <a:t>未來效益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  <a:cs typeface="Times New Roman" panose="02020603050405020304" pitchFamily="18" charset="0"/>
              </a:rPr>
              <a:t>專案演示</a:t>
            </a:r>
            <a:endParaRPr lang="en-US" altLang="zh-TW" sz="2400" dirty="0">
              <a:latin typeface="思源黑體 Normal" panose="020B0400000000000000" pitchFamily="34" charset="-12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6F3022-84E8-4A42-8738-97C2B844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3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3746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紅框為每個角色的健康度與代號，按相對應的數字鍵就可以切換到該角色</a:t>
            </a:r>
            <a:endParaRPr lang="zh-TW" altLang="en-US" sz="2400" b="1" dirty="0">
              <a:solidFill>
                <a:prstClr val="black"/>
              </a:solidFill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1475656" y="4932511"/>
            <a:ext cx="2808312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2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E87DF2-7E67-4817-91F0-A807D143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3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165304"/>
            <a:ext cx="10692384" cy="6926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有事件不解決可能導致角色健康度下降 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 如角色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3 )</a:t>
            </a:r>
          </a:p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若有角色健康值歸零，則遊戲失敗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3275856" y="4932511"/>
            <a:ext cx="1008112" cy="1008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056427-B43A-4CA9-BDB6-F0BA2923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4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033860"/>
            <a:ext cx="10692384" cy="94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紅框為突發事件，玩家需要根據提示執行相應動作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TW" altLang="en-US" sz="2200" b="1" dirty="0">
                <a:solidFill>
                  <a:prstClr val="black"/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點選</a:t>
            </a:r>
            <a:r>
              <a:rPr lang="en-US" altLang="zh-TW" sz="2200" b="1" dirty="0">
                <a:solidFill>
                  <a:prstClr val="black"/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LEARN MORE</a:t>
            </a:r>
            <a:r>
              <a:rPr lang="zh-TW" altLang="en-US" sz="2200" b="1" dirty="0">
                <a:solidFill>
                  <a:prstClr val="black"/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可以瀏覽相關補充資料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2843808" y="2890162"/>
            <a:ext cx="3456384" cy="21230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4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068E45-AEC6-42AC-A461-1ADF6FFF0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4"/>
            <a:ext cx="6588224" cy="40847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033860"/>
            <a:ext cx="10692384" cy="94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當事件指定角色在指定物件附近時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就會開始進行事件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3923928" y="1988840"/>
            <a:ext cx="2664296" cy="17195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2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C54049C-6759-4682-9BFC-EC83982D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4"/>
            <a:ext cx="6588224" cy="40833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033860"/>
            <a:ext cx="10692384" cy="94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事件執行完成後，會跳出提示訊息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進行知識科普，並同樣有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LEARN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MORE</a:t>
            </a: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可供參考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2843808" y="2924944"/>
            <a:ext cx="3456384" cy="194421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475022-CF73-4D04-A601-90ACB3C7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4"/>
            <a:ext cx="6588224" cy="40833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033860"/>
            <a:ext cx="10692384" cy="94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若紅框處的進度條火箭會隨時間逐漸靠近右邊的火星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當進度條火箭到達火星而沒有角色死亡，即遊戲勝利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C76D22-3A00-4644-839B-99ACD966611D}"/>
              </a:ext>
            </a:extLst>
          </p:cNvPr>
          <p:cNvSpPr/>
          <p:nvPr/>
        </p:nvSpPr>
        <p:spPr bwMode="auto">
          <a:xfrm>
            <a:off x="1187624" y="4797152"/>
            <a:ext cx="6768752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4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475022-CF73-4D04-A601-90ACB3C7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855924"/>
            <a:ext cx="6588224" cy="408336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6A63543-8FEA-49B7-8812-098BA120AFE6}"/>
              </a:ext>
            </a:extLst>
          </p:cNvPr>
          <p:cNvSpPr txBox="1">
            <a:spLocks/>
          </p:cNvSpPr>
          <p:nvPr/>
        </p:nvSpPr>
        <p:spPr>
          <a:xfrm>
            <a:off x="-774192" y="6033860"/>
            <a:ext cx="10692384" cy="941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遊戲開始時有機率進入此事件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</a:pPr>
            <a:r>
              <a:rPr lang="zh-TW" alt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以紀念挑戰者號事件</a:t>
            </a:r>
            <a:endParaRPr lang="en-US" altLang="zh-TW" sz="2200" dirty="0">
              <a:solidFill>
                <a:prstClr val="black"/>
              </a:solidFill>
              <a:latin typeface="Times New Roman" panose="02020603050405020304" pitchFamily="18" charset="0"/>
              <a:ea typeface="思源黑體 Normal" panose="020B04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dn.discordapp.com/attachments/893475056057987092/894203369021906944/unknown.png">
            <a:extLst>
              <a:ext uri="{FF2B5EF4-FFF2-40B4-BE49-F238E27FC236}">
                <a16:creationId xmlns:a16="http://schemas.microsoft.com/office/drawing/2014/main" id="{CEDBD5E8-9583-432A-8472-B99D6A9C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88" y="1855924"/>
            <a:ext cx="6588224" cy="408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3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AA322FFB-A18B-4CF8-A881-8BB68048B03A}"/>
              </a:ext>
            </a:extLst>
          </p:cNvPr>
          <p:cNvSpPr txBox="1">
            <a:spLocks/>
          </p:cNvSpPr>
          <p:nvPr/>
        </p:nvSpPr>
        <p:spPr>
          <a:xfrm>
            <a:off x="-685800" y="29969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感謝聆聽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BC3480-679D-4959-B4A3-518CB6089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3429000"/>
            <a:ext cx="429309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3429000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遊戲內容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52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遊戲內容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10D7654-FF24-4FEF-BC93-EC710D25C1E7}"/>
              </a:ext>
            </a:extLst>
          </p:cNvPr>
          <p:cNvSpPr txBox="1">
            <a:spLocks/>
          </p:cNvSpPr>
          <p:nvPr/>
        </p:nvSpPr>
        <p:spPr bwMode="auto">
          <a:xfrm>
            <a:off x="1838939" y="3212976"/>
            <a:ext cx="5694721" cy="72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9pPr>
          </a:lstStyle>
          <a:p>
            <a:pPr algn="ctr"/>
            <a:r>
              <a:rPr lang="zh-TW" altLang="en-US" sz="2400" b="1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火星之旅：你能讓你的組員活著嗎？</a:t>
            </a:r>
            <a:endParaRPr lang="zh-TW" altLang="en-US" sz="24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pic>
        <p:nvPicPr>
          <p:cNvPr id="4" name="Picture 2" descr="https://s3-ap-northeast-1.amazonaws.com/g0v-hackmd-images/uploads/upload_059f419591e5d960301f7a9fd8dec3bb.jpeg">
            <a:extLst>
              <a:ext uri="{FF2B5EF4-FFF2-40B4-BE49-F238E27FC236}">
                <a16:creationId xmlns:a16="http://schemas.microsoft.com/office/drawing/2014/main" id="{7931DB9B-67E9-40FF-B013-4F0534D4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031" y="4298260"/>
            <a:ext cx="3790424" cy="21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0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遊戲內容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pic>
        <p:nvPicPr>
          <p:cNvPr id="6" name="Picture 6" descr="https://cdn.discordapp.com/attachments/893475056057987092/894092575349293097/PIA04591.png">
            <a:extLst>
              <a:ext uri="{FF2B5EF4-FFF2-40B4-BE49-F238E27FC236}">
                <a16:creationId xmlns:a16="http://schemas.microsoft.com/office/drawing/2014/main" id="{9272B496-15FE-448B-BC68-8DBC3A5E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37" y="1748677"/>
            <a:ext cx="3360645" cy="336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形 6" descr="火箭">
            <a:extLst>
              <a:ext uri="{FF2B5EF4-FFF2-40B4-BE49-F238E27FC236}">
                <a16:creationId xmlns:a16="http://schemas.microsoft.com/office/drawing/2014/main" id="{6DA62294-B646-43F9-B84D-D261A9E7E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834785">
            <a:off x="151547" y="4574865"/>
            <a:ext cx="2655535" cy="2655535"/>
          </a:xfrm>
          <a:prstGeom prst="rect">
            <a:avLst/>
          </a:prstGeom>
        </p:spPr>
      </p:pic>
      <p:pic>
        <p:nvPicPr>
          <p:cNvPr id="8" name="Picture 2" descr="https://cdn.discordapp.com/attachments/893475056057987092/893716636417282088/ly_ponaton_1.png">
            <a:extLst>
              <a:ext uri="{FF2B5EF4-FFF2-40B4-BE49-F238E27FC236}">
                <a16:creationId xmlns:a16="http://schemas.microsoft.com/office/drawing/2014/main" id="{B283DD58-A1E1-4B5D-A0E9-F64A8EB8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72" y="5799123"/>
            <a:ext cx="1049566" cy="10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.discordapp.com/attachments/893475056057987092/893716640150224936/middle2_pilot_1.png">
            <a:extLst>
              <a:ext uri="{FF2B5EF4-FFF2-40B4-BE49-F238E27FC236}">
                <a16:creationId xmlns:a16="http://schemas.microsoft.com/office/drawing/2014/main" id="{D0F1B9DD-DF3E-45EF-8AEB-11F3BD97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47" y="5902632"/>
            <a:ext cx="1752241" cy="17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.discordapp.com/attachments/893475056057987092/893716644612939806/PHD_1.png">
            <a:extLst>
              <a:ext uri="{FF2B5EF4-FFF2-40B4-BE49-F238E27FC236}">
                <a16:creationId xmlns:a16="http://schemas.microsoft.com/office/drawing/2014/main" id="{FB173BB2-B46B-4891-A0BB-07F60F6A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888" y="5799121"/>
            <a:ext cx="1568503" cy="156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cdn.discordapp.com/attachments/893475056057987092/893717474925764608/bangalore_chocolate_version.png">
            <a:extLst>
              <a:ext uri="{FF2B5EF4-FFF2-40B4-BE49-F238E27FC236}">
                <a16:creationId xmlns:a16="http://schemas.microsoft.com/office/drawing/2014/main" id="{D8BFFE68-D269-4DE1-8EBA-DC963A4F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62" y="5799121"/>
            <a:ext cx="1049567" cy="10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打勾emoji clipart. Free download transparent .PNG | Creazilla">
            <a:extLst>
              <a:ext uri="{FF2B5EF4-FFF2-40B4-BE49-F238E27FC236}">
                <a16:creationId xmlns:a16="http://schemas.microsoft.com/office/drawing/2014/main" id="{D20EE1D1-6EF1-4596-BD88-3CBC02F2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80" y="4729505"/>
            <a:ext cx="663895" cy="6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打勾emoji clipart. Free download transparent .PNG | Creazilla">
            <a:extLst>
              <a:ext uri="{FF2B5EF4-FFF2-40B4-BE49-F238E27FC236}">
                <a16:creationId xmlns:a16="http://schemas.microsoft.com/office/drawing/2014/main" id="{E900D401-3947-4323-8216-589EE843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29505"/>
            <a:ext cx="663895" cy="6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打勾emoji clipart. Free download transparent .PNG | Creazilla">
            <a:extLst>
              <a:ext uri="{FF2B5EF4-FFF2-40B4-BE49-F238E27FC236}">
                <a16:creationId xmlns:a16="http://schemas.microsoft.com/office/drawing/2014/main" id="{EFB66D2D-72C1-414A-A29C-21A55737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21" y="4729505"/>
            <a:ext cx="663895" cy="66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0.4625 0.0162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81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-0.32343 -0.0064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81" y="-32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17344 0.0009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1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L -0.00417 -0.31875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59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5400000">
                                      <p:cBhvr>
                                        <p:cTn id="6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1875 L 0.47222 -0.33287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-71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形 3" descr="火箭">
            <a:extLst>
              <a:ext uri="{FF2B5EF4-FFF2-40B4-BE49-F238E27FC236}">
                <a16:creationId xmlns:a16="http://schemas.microsoft.com/office/drawing/2014/main" id="{5D0FF339-2188-4264-AB45-1CD6E6E91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642715">
            <a:off x="3324289" y="3339715"/>
            <a:ext cx="2529407" cy="2529407"/>
          </a:xfrm>
          <a:prstGeom prst="rect">
            <a:avLst/>
          </a:prstGeom>
        </p:spPr>
      </p:pic>
      <p:pic>
        <p:nvPicPr>
          <p:cNvPr id="2050" name="Picture 2" descr="https://images-assets.nasa.gov/image/GSFC_20171208_Archive_e001435/GSFC_20171208_Archive_e001435~large.jpg">
            <a:extLst>
              <a:ext uri="{FF2B5EF4-FFF2-40B4-BE49-F238E27FC236}">
                <a16:creationId xmlns:a16="http://schemas.microsoft.com/office/drawing/2014/main" id="{D6F9E2D7-9412-4BDE-A126-CA8A7B56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438" r="90000">
                        <a14:foregroundMark x1="7448" y1="62917" x2="18698" y2="64583"/>
                        <a14:foregroundMark x1="3438" y1="64844" x2="6927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5579" y="-654765"/>
            <a:ext cx="4233332" cy="423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7C1AF89-1F09-43C7-B2CA-B513C6B04E40}"/>
              </a:ext>
            </a:extLst>
          </p:cNvPr>
          <p:cNvGrpSpPr/>
          <p:nvPr/>
        </p:nvGrpSpPr>
        <p:grpSpPr>
          <a:xfrm flipH="1">
            <a:off x="6078705" y="2155184"/>
            <a:ext cx="2150895" cy="2219911"/>
            <a:chOff x="1182133" y="1243604"/>
            <a:chExt cx="2150895" cy="2219911"/>
          </a:xfrm>
        </p:grpSpPr>
        <p:pic>
          <p:nvPicPr>
            <p:cNvPr id="2052" name="Picture 4" descr="波浪线几何元素-快图网-免费PNG图片免抠PNG高清背景素材库kuaipng.com">
              <a:extLst>
                <a:ext uri="{FF2B5EF4-FFF2-40B4-BE49-F238E27FC236}">
                  <a16:creationId xmlns:a16="http://schemas.microsoft.com/office/drawing/2014/main" id="{CBA6C4CA-A986-4332-896B-709277B2E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17" b="89238" l="3540" r="93805">
                          <a14:foregroundMark x1="90265" y1="50224" x2="93805" y2="46188"/>
                          <a14:backgroundMark x1="3097" y1="35426" x2="3540" y2="61435"/>
                          <a14:backgroundMark x1="3540" y1="61435" x2="3540" y2="61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79565">
              <a:off x="1718540" y="1243604"/>
              <a:ext cx="1614488" cy="15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波浪线几何元素-快图网-免费PNG图片免抠PNG高清背景素材库kuaipng.com">
              <a:extLst>
                <a:ext uri="{FF2B5EF4-FFF2-40B4-BE49-F238E27FC236}">
                  <a16:creationId xmlns:a16="http://schemas.microsoft.com/office/drawing/2014/main" id="{6F7EA0DA-8174-4355-BBF6-7F7E917A5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17" b="89238" l="3540" r="93805">
                          <a14:foregroundMark x1="90265" y1="50224" x2="93805" y2="46188"/>
                          <a14:backgroundMark x1="3097" y1="35426" x2="3540" y2="61435"/>
                          <a14:backgroundMark x1="3540" y1="61435" x2="3540" y2="61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79565">
              <a:off x="1511017" y="1472204"/>
              <a:ext cx="1614488" cy="15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波浪线几何元素-快图网-免费PNG图片免抠PNG高清背景素材库kuaipng.com">
              <a:extLst>
                <a:ext uri="{FF2B5EF4-FFF2-40B4-BE49-F238E27FC236}">
                  <a16:creationId xmlns:a16="http://schemas.microsoft.com/office/drawing/2014/main" id="{BDB90085-EFF8-415C-A23E-0861356DD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17" b="89238" l="3540" r="93805">
                          <a14:foregroundMark x1="90265" y1="50224" x2="93805" y2="46188"/>
                          <a14:backgroundMark x1="3097" y1="35426" x2="3540" y2="61435"/>
                          <a14:backgroundMark x1="3540" y1="61435" x2="3540" y2="61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79565">
              <a:off x="1182133" y="1870459"/>
              <a:ext cx="1614488" cy="15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波浪线几何元素-快图网-免费PNG图片免抠PNG高清背景素材库kuaipng.com">
              <a:extLst>
                <a:ext uri="{FF2B5EF4-FFF2-40B4-BE49-F238E27FC236}">
                  <a16:creationId xmlns:a16="http://schemas.microsoft.com/office/drawing/2014/main" id="{6205CA6D-D4B0-433D-9619-423ACEE28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17" b="89238" l="3540" r="93805">
                          <a14:foregroundMark x1="90265" y1="50224" x2="93805" y2="46188"/>
                          <a14:backgroundMark x1="3097" y1="35426" x2="3540" y2="61435"/>
                          <a14:backgroundMark x1="3540" y1="61435" x2="3540" y2="614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79565">
              <a:off x="1346575" y="1680382"/>
              <a:ext cx="1614488" cy="15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B64064D8-1717-4ACE-AE19-5082C036B5A6}"/>
              </a:ext>
            </a:extLst>
          </p:cNvPr>
          <p:cNvSpPr/>
          <p:nvPr/>
        </p:nvSpPr>
        <p:spPr>
          <a:xfrm rot="19711399" flipH="1">
            <a:off x="1236926" y="3092575"/>
            <a:ext cx="1520983" cy="1371600"/>
          </a:xfrm>
          <a:prstGeom prst="wedgeEllipseCallout">
            <a:avLst>
              <a:gd name="adj1" fmla="val -50108"/>
              <a:gd name="adj2" fmla="val 4068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/>
          </a:p>
        </p:txBody>
      </p:sp>
      <p:grpSp>
        <p:nvGrpSpPr>
          <p:cNvPr id="14" name="圖形 12" descr="傷心的臉 (無填滿)">
            <a:extLst>
              <a:ext uri="{FF2B5EF4-FFF2-40B4-BE49-F238E27FC236}">
                <a16:creationId xmlns:a16="http://schemas.microsoft.com/office/drawing/2014/main" id="{BF68BC23-A71B-45E4-A4E7-8A83AF8E3FFD}"/>
              </a:ext>
            </a:extLst>
          </p:cNvPr>
          <p:cNvGrpSpPr/>
          <p:nvPr/>
        </p:nvGrpSpPr>
        <p:grpSpPr>
          <a:xfrm flipH="1">
            <a:off x="1521603" y="3418494"/>
            <a:ext cx="889782" cy="715695"/>
            <a:chOff x="8706251" y="1557606"/>
            <a:chExt cx="589304" cy="474006"/>
          </a:xfrm>
        </p:grpSpPr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345E1900-8E65-45E0-9D36-7869BAFD6187}"/>
                </a:ext>
              </a:extLst>
            </p:cNvPr>
            <p:cNvSpPr/>
            <p:nvPr/>
          </p:nvSpPr>
          <p:spPr>
            <a:xfrm>
              <a:off x="8729311" y="1839448"/>
              <a:ext cx="538060" cy="192164"/>
            </a:xfrm>
            <a:custGeom>
              <a:avLst/>
              <a:gdLst>
                <a:gd name="connsiteX0" fmla="*/ 18035 w 538060"/>
                <a:gd name="connsiteY0" fmla="*/ 138458 h 192164"/>
                <a:gd name="connsiteX1" fmla="*/ 12911 w 538060"/>
                <a:gd name="connsiteY1" fmla="*/ 153832 h 192164"/>
                <a:gd name="connsiteX2" fmla="*/ 38533 w 538060"/>
                <a:gd name="connsiteY2" fmla="*/ 179454 h 192164"/>
                <a:gd name="connsiteX3" fmla="*/ 59031 w 538060"/>
                <a:gd name="connsiteY3" fmla="*/ 169205 h 192164"/>
                <a:gd name="connsiteX4" fmla="*/ 271692 w 538060"/>
                <a:gd name="connsiteY4" fmla="*/ 65436 h 192164"/>
                <a:gd name="connsiteX5" fmla="*/ 484354 w 538060"/>
                <a:gd name="connsiteY5" fmla="*/ 169205 h 192164"/>
                <a:gd name="connsiteX6" fmla="*/ 504852 w 538060"/>
                <a:gd name="connsiteY6" fmla="*/ 179454 h 192164"/>
                <a:gd name="connsiteX7" fmla="*/ 530474 w 538060"/>
                <a:gd name="connsiteY7" fmla="*/ 153832 h 192164"/>
                <a:gd name="connsiteX8" fmla="*/ 525349 w 538060"/>
                <a:gd name="connsiteY8" fmla="*/ 138458 h 192164"/>
                <a:gd name="connsiteX9" fmla="*/ 271692 w 538060"/>
                <a:gd name="connsiteY9" fmla="*/ 12911 h 192164"/>
                <a:gd name="connsiteX10" fmla="*/ 18035 w 538060"/>
                <a:gd name="connsiteY10" fmla="*/ 138458 h 19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8060" h="192164">
                  <a:moveTo>
                    <a:pt x="18035" y="138458"/>
                  </a:moveTo>
                  <a:cubicBezTo>
                    <a:pt x="15473" y="142302"/>
                    <a:pt x="12911" y="147426"/>
                    <a:pt x="12911" y="153832"/>
                  </a:cubicBezTo>
                  <a:cubicBezTo>
                    <a:pt x="12911" y="167924"/>
                    <a:pt x="24441" y="179454"/>
                    <a:pt x="38533" y="179454"/>
                  </a:cubicBezTo>
                  <a:cubicBezTo>
                    <a:pt x="47501" y="179454"/>
                    <a:pt x="55187" y="175610"/>
                    <a:pt x="59031" y="169205"/>
                  </a:cubicBezTo>
                  <a:cubicBezTo>
                    <a:pt x="107712" y="105150"/>
                    <a:pt x="184578" y="65436"/>
                    <a:pt x="271692" y="65436"/>
                  </a:cubicBezTo>
                  <a:cubicBezTo>
                    <a:pt x="358807" y="65436"/>
                    <a:pt x="434392" y="105150"/>
                    <a:pt x="484354" y="169205"/>
                  </a:cubicBezTo>
                  <a:cubicBezTo>
                    <a:pt x="489479" y="175610"/>
                    <a:pt x="497165" y="179454"/>
                    <a:pt x="504852" y="179454"/>
                  </a:cubicBezTo>
                  <a:cubicBezTo>
                    <a:pt x="518944" y="179454"/>
                    <a:pt x="530474" y="167924"/>
                    <a:pt x="530474" y="153832"/>
                  </a:cubicBezTo>
                  <a:cubicBezTo>
                    <a:pt x="530474" y="148707"/>
                    <a:pt x="529193" y="143583"/>
                    <a:pt x="525349" y="138458"/>
                  </a:cubicBezTo>
                  <a:cubicBezTo>
                    <a:pt x="466419" y="62874"/>
                    <a:pt x="375461" y="12911"/>
                    <a:pt x="271692" y="12911"/>
                  </a:cubicBezTo>
                  <a:cubicBezTo>
                    <a:pt x="167924" y="12911"/>
                    <a:pt x="76966" y="62874"/>
                    <a:pt x="18035" y="138458"/>
                  </a:cubicBezTo>
                  <a:close/>
                </a:path>
              </a:pathLst>
            </a:custGeom>
            <a:solidFill>
              <a:srgbClr val="000000"/>
            </a:solidFill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1800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12DDA9D9-E713-438E-9765-D0E0528647F5}"/>
                </a:ext>
              </a:extLst>
            </p:cNvPr>
            <p:cNvSpPr/>
            <p:nvPr/>
          </p:nvSpPr>
          <p:spPr>
            <a:xfrm>
              <a:off x="9116202" y="1557606"/>
              <a:ext cx="179353" cy="179353"/>
            </a:xfrm>
            <a:custGeom>
              <a:avLst/>
              <a:gdLst>
                <a:gd name="connsiteX0" fmla="*/ 166643 w 179353"/>
                <a:gd name="connsiteY0" fmla="*/ 89777 h 179353"/>
                <a:gd name="connsiteX1" fmla="*/ 89777 w 179353"/>
                <a:gd name="connsiteY1" fmla="*/ 166643 h 179353"/>
                <a:gd name="connsiteX2" fmla="*/ 12911 w 179353"/>
                <a:gd name="connsiteY2" fmla="*/ 89777 h 179353"/>
                <a:gd name="connsiteX3" fmla="*/ 89777 w 179353"/>
                <a:gd name="connsiteY3" fmla="*/ 12911 h 179353"/>
                <a:gd name="connsiteX4" fmla="*/ 166643 w 179353"/>
                <a:gd name="connsiteY4" fmla="*/ 89777 h 17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353" h="179353">
                  <a:moveTo>
                    <a:pt x="166643" y="89777"/>
                  </a:moveTo>
                  <a:cubicBezTo>
                    <a:pt x="166643" y="132229"/>
                    <a:pt x="132229" y="166643"/>
                    <a:pt x="89777" y="166643"/>
                  </a:cubicBezTo>
                  <a:cubicBezTo>
                    <a:pt x="47325" y="166643"/>
                    <a:pt x="12911" y="132229"/>
                    <a:pt x="12911" y="89777"/>
                  </a:cubicBezTo>
                  <a:cubicBezTo>
                    <a:pt x="12911" y="47325"/>
                    <a:pt x="47325" y="12911"/>
                    <a:pt x="89777" y="12911"/>
                  </a:cubicBezTo>
                  <a:cubicBezTo>
                    <a:pt x="132229" y="12911"/>
                    <a:pt x="166643" y="47325"/>
                    <a:pt x="166643" y="89777"/>
                  </a:cubicBezTo>
                  <a:close/>
                </a:path>
              </a:pathLst>
            </a:custGeom>
            <a:solidFill>
              <a:srgbClr val="000000"/>
            </a:solidFill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180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0142A831-80A0-4C90-A058-08E6491FBE49}"/>
                </a:ext>
              </a:extLst>
            </p:cNvPr>
            <p:cNvSpPr/>
            <p:nvPr/>
          </p:nvSpPr>
          <p:spPr>
            <a:xfrm>
              <a:off x="8706251" y="1557606"/>
              <a:ext cx="179353" cy="179353"/>
            </a:xfrm>
            <a:custGeom>
              <a:avLst/>
              <a:gdLst>
                <a:gd name="connsiteX0" fmla="*/ 166643 w 179353"/>
                <a:gd name="connsiteY0" fmla="*/ 89777 h 179353"/>
                <a:gd name="connsiteX1" fmla="*/ 89777 w 179353"/>
                <a:gd name="connsiteY1" fmla="*/ 166643 h 179353"/>
                <a:gd name="connsiteX2" fmla="*/ 12911 w 179353"/>
                <a:gd name="connsiteY2" fmla="*/ 89777 h 179353"/>
                <a:gd name="connsiteX3" fmla="*/ 89777 w 179353"/>
                <a:gd name="connsiteY3" fmla="*/ 12911 h 179353"/>
                <a:gd name="connsiteX4" fmla="*/ 166643 w 179353"/>
                <a:gd name="connsiteY4" fmla="*/ 89777 h 17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353" h="179353">
                  <a:moveTo>
                    <a:pt x="166643" y="89777"/>
                  </a:moveTo>
                  <a:cubicBezTo>
                    <a:pt x="166643" y="132229"/>
                    <a:pt x="132229" y="166643"/>
                    <a:pt x="89777" y="166643"/>
                  </a:cubicBezTo>
                  <a:cubicBezTo>
                    <a:pt x="47325" y="166643"/>
                    <a:pt x="12911" y="132229"/>
                    <a:pt x="12911" y="89777"/>
                  </a:cubicBezTo>
                  <a:cubicBezTo>
                    <a:pt x="12911" y="47325"/>
                    <a:pt x="47325" y="12911"/>
                    <a:pt x="89777" y="12911"/>
                  </a:cubicBezTo>
                  <a:cubicBezTo>
                    <a:pt x="132229" y="12911"/>
                    <a:pt x="166643" y="47325"/>
                    <a:pt x="166643" y="89777"/>
                  </a:cubicBezTo>
                  <a:close/>
                </a:path>
              </a:pathLst>
            </a:custGeom>
            <a:solidFill>
              <a:srgbClr val="000000"/>
            </a:solidFill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sz="1800"/>
            </a:p>
          </p:txBody>
        </p:sp>
      </p:grpSp>
      <p:sp>
        <p:nvSpPr>
          <p:cNvPr id="21" name="語音泡泡: 橢圓形 20">
            <a:extLst>
              <a:ext uri="{FF2B5EF4-FFF2-40B4-BE49-F238E27FC236}">
                <a16:creationId xmlns:a16="http://schemas.microsoft.com/office/drawing/2014/main" id="{989C4E1F-0B73-49D5-ACF7-30175ACC66A2}"/>
              </a:ext>
            </a:extLst>
          </p:cNvPr>
          <p:cNvSpPr/>
          <p:nvPr/>
        </p:nvSpPr>
        <p:spPr>
          <a:xfrm rot="13489585">
            <a:off x="1300260" y="5048015"/>
            <a:ext cx="1520983" cy="1371600"/>
          </a:xfrm>
          <a:prstGeom prst="wedgeEllipseCallout">
            <a:avLst>
              <a:gd name="adj1" fmla="val -11069"/>
              <a:gd name="adj2" fmla="val 70584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7100564-13FD-473D-919D-0CDC9A24F706}"/>
                  </a:ext>
                </a:extLst>
              </p:cNvPr>
              <p:cNvSpPr txBox="1"/>
              <p:nvPr/>
            </p:nvSpPr>
            <p:spPr>
              <a:xfrm>
                <a:off x="1950959" y="5272818"/>
                <a:ext cx="467888" cy="761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9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495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altLang="zh-TW" sz="49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1800" b="1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7100564-13FD-473D-919D-0CDC9A24F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959" y="5272818"/>
                <a:ext cx="467888" cy="761747"/>
              </a:xfrm>
              <a:prstGeom prst="rect">
                <a:avLst/>
              </a:prstGeom>
              <a:blipFill>
                <a:blip r:embed="rId9"/>
                <a:stretch>
                  <a:fillRect l="-41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1006C71D-D2AD-42D3-A850-B7156F10073C}"/>
              </a:ext>
            </a:extLst>
          </p:cNvPr>
          <p:cNvCxnSpPr/>
          <p:nvPr/>
        </p:nvCxnSpPr>
        <p:spPr>
          <a:xfrm>
            <a:off x="1692237" y="5359141"/>
            <a:ext cx="742052" cy="70068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F7A5F60-CF08-4540-AF8B-B1D35E0B0147}"/>
              </a:ext>
            </a:extLst>
          </p:cNvPr>
          <p:cNvCxnSpPr>
            <a:cxnSpLocks/>
          </p:cNvCxnSpPr>
          <p:nvPr/>
        </p:nvCxnSpPr>
        <p:spPr>
          <a:xfrm flipH="1">
            <a:off x="1685101" y="5341039"/>
            <a:ext cx="733746" cy="71677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語音泡泡: 橢圓形 34">
            <a:extLst>
              <a:ext uri="{FF2B5EF4-FFF2-40B4-BE49-F238E27FC236}">
                <a16:creationId xmlns:a16="http://schemas.microsoft.com/office/drawing/2014/main" id="{14E46F88-194A-4A04-88EF-D89C5FFABFC3}"/>
              </a:ext>
            </a:extLst>
          </p:cNvPr>
          <p:cNvSpPr/>
          <p:nvPr/>
        </p:nvSpPr>
        <p:spPr>
          <a:xfrm rot="8035310">
            <a:off x="7041019" y="5182023"/>
            <a:ext cx="1434656" cy="1275422"/>
          </a:xfrm>
          <a:prstGeom prst="wedgeEllipseCallout">
            <a:avLst>
              <a:gd name="adj1" fmla="val 22809"/>
              <a:gd name="adj2" fmla="val 9335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/>
          </a:p>
        </p:txBody>
      </p:sp>
      <p:pic>
        <p:nvPicPr>
          <p:cNvPr id="36" name="圖形 35" descr="手臂肌肉">
            <a:extLst>
              <a:ext uri="{FF2B5EF4-FFF2-40B4-BE49-F238E27FC236}">
                <a16:creationId xmlns:a16="http://schemas.microsoft.com/office/drawing/2014/main" id="{CCD33682-7168-4E26-8A74-949342327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9865" y="5440058"/>
            <a:ext cx="685800" cy="685800"/>
          </a:xfrm>
          <a:prstGeom prst="rect">
            <a:avLst/>
          </a:prstGeom>
        </p:spPr>
      </p:pic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8A83B38F-FE11-4E09-8A32-63EE9583774D}"/>
              </a:ext>
            </a:extLst>
          </p:cNvPr>
          <p:cNvSpPr/>
          <p:nvPr/>
        </p:nvSpPr>
        <p:spPr>
          <a:xfrm>
            <a:off x="7913761" y="5513910"/>
            <a:ext cx="270803" cy="589181"/>
          </a:xfrm>
          <a:prstGeom prst="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4EA68B9-EAF6-4355-815D-EFF3E8AC15B0}"/>
              </a:ext>
            </a:extLst>
          </p:cNvPr>
          <p:cNvSpPr/>
          <p:nvPr/>
        </p:nvSpPr>
        <p:spPr>
          <a:xfrm>
            <a:off x="3278238" y="3119006"/>
            <a:ext cx="2978470" cy="297847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0349FC4-E5C7-42EB-9F58-C0F745E05053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0" y="1844828"/>
            <a:ext cx="7086600" cy="7921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icrosoft Sans Serif" panose="020B0604020202020204" pitchFamily="34" charset="0"/>
              </a:defRPr>
            </a:lvl9pPr>
          </a:lstStyle>
          <a:p>
            <a:r>
              <a:rPr lang="zh-TW" altLang="en-US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遊戲內容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2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0" grpId="0"/>
      <p:bldP spid="35" grpId="0" animBg="1"/>
      <p:bldP spid="37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3429000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042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A322FFB-A18B-4CF8-A881-8BB68048B03A}"/>
              </a:ext>
            </a:extLst>
          </p:cNvPr>
          <p:cNvSpPr txBox="1">
            <a:spLocks/>
          </p:cNvSpPr>
          <p:nvPr/>
        </p:nvSpPr>
        <p:spPr>
          <a:xfrm>
            <a:off x="-685800" y="3068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思源黑體 Normal" panose="020B0400000000000000" pitchFamily="34" charset="-120"/>
                <a:cs typeface="Times New Roman" panose="02020603050405020304" pitchFamily="18" charset="0"/>
              </a:rPr>
              <a:t>Ark Hualien</a:t>
            </a:r>
            <a:r>
              <a:rPr lang="en-US" altLang="zh-TW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 </a:t>
            </a:r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是一款保有教育意義的</a:t>
            </a:r>
            <a:r>
              <a:rPr lang="zh-TW" altLang="en-US" sz="2400" b="1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遊戲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F460DB6-232F-4AAA-9985-2FA62E4B7AF6}"/>
              </a:ext>
            </a:extLst>
          </p:cNvPr>
          <p:cNvGrpSpPr/>
          <p:nvPr/>
        </p:nvGrpSpPr>
        <p:grpSpPr>
          <a:xfrm>
            <a:off x="1944264" y="4394523"/>
            <a:ext cx="5484071" cy="1421904"/>
            <a:chOff x="723070" y="4457139"/>
            <a:chExt cx="5484071" cy="1421904"/>
          </a:xfrm>
        </p:grpSpPr>
        <p:pic>
          <p:nvPicPr>
            <p:cNvPr id="158722" name="Picture 2" descr="https://cdn.discordapp.com/attachments/893475056057987092/894113175052636210/unknown.png">
              <a:extLst>
                <a:ext uri="{FF2B5EF4-FFF2-40B4-BE49-F238E27FC236}">
                  <a16:creationId xmlns:a16="http://schemas.microsoft.com/office/drawing/2014/main" id="{0702B3DC-9286-4FB1-AF0F-A43B1B6D4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0" y="4457139"/>
              <a:ext cx="1534471" cy="1421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724" name="Picture 4" descr="https://cdn.discordapp.com/attachments/893475056057987092/894113144320983090/Untitled2.015.png">
              <a:extLst>
                <a:ext uri="{FF2B5EF4-FFF2-40B4-BE49-F238E27FC236}">
                  <a16:creationId xmlns:a16="http://schemas.microsoft.com/office/drawing/2014/main" id="{CEB817CC-9EB2-4E4E-86E4-C0EEEC492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575" y="4505308"/>
              <a:ext cx="1929566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64237B3-7D40-4790-AD75-0D87D54BCF6D}"/>
                </a:ext>
              </a:extLst>
            </p:cNvPr>
            <p:cNvSpPr txBox="1"/>
            <p:nvPr/>
          </p:nvSpPr>
          <p:spPr>
            <a:xfrm>
              <a:off x="2905920" y="4567926"/>
              <a:ext cx="72327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7200" b="1" dirty="0"/>
                <a:t>+</a:t>
              </a:r>
              <a:endParaRPr lang="zh-TW" altLang="en-US" sz="7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36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59D830E-DF91-4AD0-8CF3-31977144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44828"/>
            <a:ext cx="7086600" cy="792163"/>
          </a:xfrm>
          <a:extLs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hlink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TW" altLang="en-US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未來效益</a:t>
            </a:r>
            <a:endParaRPr lang="en-US" altLang="zh-TW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A322FFB-A18B-4CF8-A881-8BB68048B03A}"/>
              </a:ext>
            </a:extLst>
          </p:cNvPr>
          <p:cNvSpPr txBox="1">
            <a:spLocks/>
          </p:cNvSpPr>
          <p:nvPr/>
        </p:nvSpPr>
        <p:spPr>
          <a:xfrm>
            <a:off x="-685800" y="35582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現行數位互動教材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F4DB31-944B-4A26-B7F8-2727E7A63582}"/>
              </a:ext>
            </a:extLst>
          </p:cNvPr>
          <p:cNvSpPr txBox="1"/>
          <p:nvPr/>
        </p:nvSpPr>
        <p:spPr>
          <a:xfrm>
            <a:off x="971600" y="3427223"/>
            <a:ext cx="147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無</a:t>
            </a:r>
            <a:endParaRPr lang="en-US" altLang="zh-TW" sz="48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r>
              <a:rPr lang="zh-TW" altLang="en-US" sz="4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2D2580-E808-4B93-9936-4187E0870F78}"/>
              </a:ext>
            </a:extLst>
          </p:cNvPr>
          <p:cNvSpPr txBox="1"/>
          <p:nvPr/>
        </p:nvSpPr>
        <p:spPr>
          <a:xfrm>
            <a:off x="4475947" y="2553590"/>
            <a:ext cx="4541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帶有強烈目的性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DE225D-E8F8-4237-B92C-EC2CD747F8FA}"/>
              </a:ext>
            </a:extLst>
          </p:cNvPr>
          <p:cNvSpPr txBox="1"/>
          <p:nvPr/>
        </p:nvSpPr>
        <p:spPr>
          <a:xfrm>
            <a:off x="6356170" y="4305832"/>
            <a:ext cx="1447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成效</a:t>
            </a:r>
            <a:endParaRPr lang="en-US" altLang="zh-TW" sz="4800" dirty="0">
              <a:latin typeface="思源黑體 Normal" panose="020B0400000000000000" pitchFamily="34" charset="-120"/>
              <a:ea typeface="思源黑體 Normal" panose="020B0400000000000000" pitchFamily="34" charset="-120"/>
            </a:endParaRPr>
          </a:p>
          <a:p>
            <a:r>
              <a:rPr lang="zh-TW" altLang="en-US" sz="4800" dirty="0">
                <a:latin typeface="思源黑體 Normal" panose="020B0400000000000000" pitchFamily="34" charset="-120"/>
                <a:ea typeface="思源黑體 Normal" panose="020B0400000000000000" pitchFamily="34" charset="-120"/>
              </a:rPr>
              <a:t>不彰</a:t>
            </a:r>
          </a:p>
        </p:txBody>
      </p:sp>
    </p:spTree>
    <p:extLst>
      <p:ext uri="{BB962C8B-B14F-4D97-AF65-F5344CB8AC3E}">
        <p14:creationId xmlns:p14="http://schemas.microsoft.com/office/powerpoint/2010/main" val="325515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powerpoint-template-24">
  <a:themeElements>
    <a:clrScheme name="powerpoint-template-24 10">
      <a:dk1>
        <a:srgbClr val="4D4D4D"/>
      </a:dk1>
      <a:lt1>
        <a:srgbClr val="FFFFFF"/>
      </a:lt1>
      <a:dk2>
        <a:srgbClr val="4D4D4D"/>
      </a:dk2>
      <a:lt2>
        <a:srgbClr val="1C2F3F"/>
      </a:lt2>
      <a:accent1>
        <a:srgbClr val="3A4750"/>
      </a:accent1>
      <a:accent2>
        <a:srgbClr val="40515B"/>
      </a:accent2>
      <a:accent3>
        <a:srgbClr val="FFFFFF"/>
      </a:accent3>
      <a:accent4>
        <a:srgbClr val="404040"/>
      </a:accent4>
      <a:accent5>
        <a:srgbClr val="AEB1B3"/>
      </a:accent5>
      <a:accent6>
        <a:srgbClr val="394952"/>
      </a:accent6>
      <a:hlink>
        <a:srgbClr val="296BAF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4B8ACD"/>
        </a:lt2>
        <a:accent1>
          <a:srgbClr val="5C98C2"/>
        </a:accent1>
        <a:accent2>
          <a:srgbClr val="93BAD6"/>
        </a:accent2>
        <a:accent3>
          <a:srgbClr val="FFFFFF"/>
        </a:accent3>
        <a:accent4>
          <a:srgbClr val="404040"/>
        </a:accent4>
        <a:accent5>
          <a:srgbClr val="B5CADD"/>
        </a:accent5>
        <a:accent6>
          <a:srgbClr val="85A8C2"/>
        </a:accent6>
        <a:hlink>
          <a:srgbClr val="AECDE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114682"/>
        </a:lt2>
        <a:accent1>
          <a:srgbClr val="295B99"/>
        </a:accent1>
        <a:accent2>
          <a:srgbClr val="406DA6"/>
        </a:accent2>
        <a:accent3>
          <a:srgbClr val="FFFFFF"/>
        </a:accent3>
        <a:accent4>
          <a:srgbClr val="404040"/>
        </a:accent4>
        <a:accent5>
          <a:srgbClr val="ACB5CA"/>
        </a:accent5>
        <a:accent6>
          <a:srgbClr val="396296"/>
        </a:accent6>
        <a:hlink>
          <a:srgbClr val="5F84B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1984CC"/>
        </a:lt2>
        <a:accent1>
          <a:srgbClr val="0960AF"/>
        </a:accent1>
        <a:accent2>
          <a:srgbClr val="05438C"/>
        </a:accent2>
        <a:accent3>
          <a:srgbClr val="FFFFFF"/>
        </a:accent3>
        <a:accent4>
          <a:srgbClr val="404040"/>
        </a:accent4>
        <a:accent5>
          <a:srgbClr val="AAB6D4"/>
        </a:accent5>
        <a:accent6>
          <a:srgbClr val="043C7E"/>
        </a:accent6>
        <a:hlink>
          <a:srgbClr val="0230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371710"/>
        </a:lt2>
        <a:accent1>
          <a:srgbClr val="542216"/>
        </a:accent1>
        <a:accent2>
          <a:srgbClr val="21110E"/>
        </a:accent2>
        <a:accent3>
          <a:srgbClr val="FFFFFF"/>
        </a:accent3>
        <a:accent4>
          <a:srgbClr val="404040"/>
        </a:accent4>
        <a:accent5>
          <a:srgbClr val="B3ABAB"/>
        </a:accent5>
        <a:accent6>
          <a:srgbClr val="1D0E0C"/>
        </a:accent6>
        <a:hlink>
          <a:srgbClr val="84391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40515B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394952"/>
        </a:accent6>
        <a:hlink>
          <a:srgbClr val="49586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40515B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394952"/>
        </a:accent6>
        <a:hlink>
          <a:srgbClr val="296BA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40515B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394952"/>
        </a:accent6>
        <a:hlink>
          <a:srgbClr val="D8484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296BAF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24609E"/>
        </a:accent6>
        <a:hlink>
          <a:srgbClr val="D8484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296BAF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24609E"/>
        </a:accent6>
        <a:hlink>
          <a:srgbClr val="A3383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1C2F3F"/>
        </a:lt2>
        <a:accent1>
          <a:srgbClr val="3A4750"/>
        </a:accent1>
        <a:accent2>
          <a:srgbClr val="40515B"/>
        </a:accent2>
        <a:accent3>
          <a:srgbClr val="FFFFFF"/>
        </a:accent3>
        <a:accent4>
          <a:srgbClr val="404040"/>
        </a:accent4>
        <a:accent5>
          <a:srgbClr val="AEB1B3"/>
        </a:accent5>
        <a:accent6>
          <a:srgbClr val="394952"/>
        </a:accent6>
        <a:hlink>
          <a:srgbClr val="A3383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408</Words>
  <Application>Microsoft Office PowerPoint</Application>
  <PresentationFormat>如螢幕大小 (4:3)</PresentationFormat>
  <Paragraphs>94</Paragraphs>
  <Slides>28</Slides>
  <Notes>28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思源黑體 Normal</vt:lpstr>
      <vt:lpstr>新細明體</vt:lpstr>
      <vt:lpstr>Arial</vt:lpstr>
      <vt:lpstr>Cambria Math</vt:lpstr>
      <vt:lpstr>Microsoft Sans Serif</vt:lpstr>
      <vt:lpstr>Times New Roman</vt:lpstr>
      <vt:lpstr>powerpoint-template-24</vt:lpstr>
      <vt:lpstr>Ark Hualien: the Spaceship of the COSMOS</vt:lpstr>
      <vt:lpstr>大綱</vt:lpstr>
      <vt:lpstr>遊戲內容</vt:lpstr>
      <vt:lpstr>遊戲內容</vt:lpstr>
      <vt:lpstr>遊戲內容</vt:lpstr>
      <vt:lpstr>PowerPoint 簡報</vt:lpstr>
      <vt:lpstr>未來效益</vt:lpstr>
      <vt:lpstr>未來效益</vt:lpstr>
      <vt:lpstr>未來效益</vt:lpstr>
      <vt:lpstr>未來效益</vt:lpstr>
      <vt:lpstr>未來效益</vt:lpstr>
      <vt:lpstr>PowerPoint 簡報</vt:lpstr>
      <vt:lpstr>PowerPoint 簡報</vt:lpstr>
      <vt:lpstr>未來效益</vt:lpstr>
      <vt:lpstr>專題演示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Templates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 Hualien: the Spaceship of the COSMOS</dc:title>
  <dc:creator>洪裕翔</dc:creator>
  <cp:lastModifiedBy>洪裕翔</cp:lastModifiedBy>
  <cp:revision>42</cp:revision>
  <dcterms:created xsi:type="dcterms:W3CDTF">2021-10-03T06:11:24Z</dcterms:created>
  <dcterms:modified xsi:type="dcterms:W3CDTF">2021-10-03T12:55:14Z</dcterms:modified>
</cp:coreProperties>
</file>